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13"/>
  </p:notesMasterIdLst>
  <p:sldIdLst>
    <p:sldId id="256" r:id="rId2"/>
    <p:sldId id="278" r:id="rId3"/>
    <p:sldId id="279" r:id="rId4"/>
    <p:sldId id="280" r:id="rId5"/>
    <p:sldId id="266" r:id="rId6"/>
    <p:sldId id="258" r:id="rId7"/>
    <p:sldId id="282" r:id="rId8"/>
    <p:sldId id="283" r:id="rId9"/>
    <p:sldId id="284" r:id="rId10"/>
    <p:sldId id="281" r:id="rId11"/>
    <p:sldId id="265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34587" autoAdjust="0"/>
    <p:restoredTop sz="94713" autoAdjust="0"/>
  </p:normalViewPr>
  <p:slideViewPr>
    <p:cSldViewPr>
      <p:cViewPr>
        <p:scale>
          <a:sx n="100" d="100"/>
          <a:sy n="100" d="100"/>
        </p:scale>
        <p:origin x="-1944" y="-3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22" y="-10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999CCA-4061-4C8E-80AC-D83B4A26305E}" type="datetimeFigureOut">
              <a:rPr lang="cs-CZ" smtClean="0"/>
              <a:pPr/>
              <a:t>18.04.2022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88BA6F-7214-48C1-AEEC-865746553E8B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88BA6F-7214-48C1-AEEC-865746553E8B}" type="slidenum">
              <a:rPr lang="cs-CZ" smtClean="0"/>
              <a:pPr/>
              <a:t>1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3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4100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101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</p:grpSp>
        <p:grpSp>
          <p:nvGrpSpPr>
            <p:cNvPr id="4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4103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104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</p:grpSp>
        <p:sp>
          <p:nvSpPr>
            <p:cNvPr id="4105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106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107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410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828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410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110" name="Rectangle 14"/>
          <p:cNvSpPr>
            <a:spLocks noGrp="1" noChangeArrowheads="1"/>
          </p:cNvSpPr>
          <p:nvPr>
            <p:ph type="dt" sz="half" idx="2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ABC164B8-A8F7-476E-BB35-F4C47DDDC4DC}" type="datetimeFigureOut">
              <a:rPr lang="cs-CZ" smtClean="0"/>
              <a:pPr/>
              <a:t>18.04.2022</a:t>
            </a:fld>
            <a:endParaRPr lang="cs-CZ"/>
          </a:p>
        </p:txBody>
      </p:sp>
      <p:sp>
        <p:nvSpPr>
          <p:cNvPr id="4111" name="Rectangle 15"/>
          <p:cNvSpPr>
            <a:spLocks noGrp="1" noChangeArrowheads="1"/>
          </p:cNvSpPr>
          <p:nvPr>
            <p:ph type="ftr" sz="quarter" idx="3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cs-CZ"/>
          </a:p>
        </p:txBody>
      </p:sp>
      <p:sp>
        <p:nvSpPr>
          <p:cNvPr id="4112" name="Rectangle 1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93D6B21A-DCB3-4855-9C3A-1774241D952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BC164B8-A8F7-476E-BB35-F4C47DDDC4DC}" type="datetimeFigureOut">
              <a:rPr lang="cs-CZ" smtClean="0"/>
              <a:pPr/>
              <a:t>18.04.2022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D6B21A-DCB3-4855-9C3A-1774241D952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004050" y="617538"/>
            <a:ext cx="1951038" cy="551497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150938" y="617538"/>
            <a:ext cx="5700712" cy="551497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BC164B8-A8F7-476E-BB35-F4C47DDDC4DC}" type="datetimeFigureOut">
              <a:rPr lang="cs-CZ" smtClean="0"/>
              <a:pPr/>
              <a:t>18.04.2022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D6B21A-DCB3-4855-9C3A-1774241D952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BC164B8-A8F7-476E-BB35-F4C47DDDC4DC}" type="datetimeFigureOut">
              <a:rPr lang="cs-CZ" smtClean="0"/>
              <a:pPr/>
              <a:t>18.04.2022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D6B21A-DCB3-4855-9C3A-1774241D952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BC164B8-A8F7-476E-BB35-F4C47DDDC4DC}" type="datetimeFigureOut">
              <a:rPr lang="cs-CZ" smtClean="0"/>
              <a:pPr/>
              <a:t>18.04.2022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D6B21A-DCB3-4855-9C3A-1774241D952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BC164B8-A8F7-476E-BB35-F4C47DDDC4DC}" type="datetimeFigureOut">
              <a:rPr lang="cs-CZ" smtClean="0"/>
              <a:pPr/>
              <a:t>18.04.2022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D6B21A-DCB3-4855-9C3A-1774241D952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BC164B8-A8F7-476E-BB35-F4C47DDDC4DC}" type="datetimeFigureOut">
              <a:rPr lang="cs-CZ" smtClean="0"/>
              <a:pPr/>
              <a:t>18.04.2022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D6B21A-DCB3-4855-9C3A-1774241D952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BC164B8-A8F7-476E-BB35-F4C47DDDC4DC}" type="datetimeFigureOut">
              <a:rPr lang="cs-CZ" smtClean="0"/>
              <a:pPr/>
              <a:t>18.04.2022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D6B21A-DCB3-4855-9C3A-1774241D952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BC164B8-A8F7-476E-BB35-F4C47DDDC4DC}" type="datetimeFigureOut">
              <a:rPr lang="cs-CZ" smtClean="0"/>
              <a:pPr/>
              <a:t>18.04.2022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D6B21A-DCB3-4855-9C3A-1774241D952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BC164B8-A8F7-476E-BB35-F4C47DDDC4DC}" type="datetimeFigureOut">
              <a:rPr lang="cs-CZ" smtClean="0"/>
              <a:pPr/>
              <a:t>18.04.2022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D6B21A-DCB3-4855-9C3A-1774241D952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Klepnutím na ikonu přidáte obrázek.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BC164B8-A8F7-476E-BB35-F4C47DDDC4DC}" type="datetimeFigureOut">
              <a:rPr lang="cs-CZ" smtClean="0"/>
              <a:pPr/>
              <a:t>18.04.2022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D6B21A-DCB3-4855-9C3A-1774241D952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cs-CZ"/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cs-CZ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cs-CZ"/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cs-CZ"/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cs-CZ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cs-CZ"/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cs-CZ"/>
          </a:p>
        </p:txBody>
      </p:sp>
      <p:sp>
        <p:nvSpPr>
          <p:cNvPr id="308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617538"/>
            <a:ext cx="779303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308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308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ABC164B8-A8F7-476E-BB35-F4C47DDDC4DC}" type="datetimeFigureOut">
              <a:rPr lang="cs-CZ" smtClean="0"/>
              <a:pPr/>
              <a:t>18.04.2022</a:t>
            </a:fld>
            <a:endParaRPr lang="cs-CZ"/>
          </a:p>
        </p:txBody>
      </p:sp>
      <p:sp>
        <p:nvSpPr>
          <p:cNvPr id="308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cs-CZ"/>
          </a:p>
        </p:txBody>
      </p:sp>
      <p:sp>
        <p:nvSpPr>
          <p:cNvPr id="308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3D6B21A-DCB3-4855-9C3A-1774241D952D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Internet s rozumem</a:t>
            </a:r>
            <a:br>
              <a:rPr lang="cs-CZ" dirty="0" smtClean="0"/>
            </a:br>
            <a:r>
              <a:rPr lang="cs-CZ" sz="2700" dirty="0" smtClean="0"/>
              <a:t>Vzdělávání pedagogů v </a:t>
            </a:r>
            <a:r>
              <a:rPr lang="cs-CZ" sz="2700" dirty="0" err="1" smtClean="0"/>
              <a:t>kyberbezpečnosti</a:t>
            </a:r>
            <a:endParaRPr lang="cs-CZ" sz="27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dirty="0" smtClean="0">
                <a:solidFill>
                  <a:schemeClr val="bg1">
                    <a:lumMod val="75000"/>
                  </a:schemeClr>
                </a:solidFill>
              </a:rPr>
              <a:t>Via </a:t>
            </a:r>
            <a:r>
              <a:rPr lang="cs-CZ" dirty="0" err="1" smtClean="0">
                <a:solidFill>
                  <a:schemeClr val="bg1">
                    <a:lumMod val="75000"/>
                  </a:schemeClr>
                </a:solidFill>
              </a:rPr>
              <a:t>Lucis</a:t>
            </a:r>
            <a:r>
              <a:rPr lang="cs-CZ" dirty="0" smtClean="0">
                <a:solidFill>
                  <a:schemeClr val="bg1">
                    <a:lumMod val="75000"/>
                  </a:schemeClr>
                </a:solidFill>
              </a:rPr>
              <a:t> Praha, o.p.s.</a:t>
            </a:r>
          </a:p>
          <a:p>
            <a:r>
              <a:rPr lang="cs-CZ" sz="1900" i="1" dirty="0" smtClean="0">
                <a:solidFill>
                  <a:schemeClr val="bg1">
                    <a:lumMod val="75000"/>
                  </a:schemeClr>
                </a:solidFill>
              </a:rPr>
              <a:t>Ing. Viktor Janouch, </a:t>
            </a:r>
            <a:r>
              <a:rPr lang="cs-CZ" sz="1900" i="1" dirty="0" err="1" smtClean="0">
                <a:solidFill>
                  <a:schemeClr val="bg1">
                    <a:lumMod val="75000"/>
                  </a:schemeClr>
                </a:solidFill>
              </a:rPr>
              <a:t>Ph.D</a:t>
            </a:r>
            <a:r>
              <a:rPr lang="cs-CZ" sz="1900" i="1" dirty="0" smtClean="0">
                <a:solidFill>
                  <a:schemeClr val="bg1">
                    <a:lumMod val="75000"/>
                  </a:schemeClr>
                </a:solidFill>
              </a:rPr>
              <a:t>.</a:t>
            </a:r>
            <a:endParaRPr lang="cs-CZ" sz="1900" i="1" dirty="0">
              <a:solidFill>
                <a:schemeClr val="bg1">
                  <a:lumMod val="75000"/>
                </a:schemeClr>
              </a:solidFill>
            </a:endParaRPr>
          </a:p>
        </p:txBody>
      </p:sp>
      <p:pic>
        <p:nvPicPr>
          <p:cNvPr id="4" name="Obrázek 3" descr="logo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0100" y="0"/>
            <a:ext cx="1643074" cy="164307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Podoba dezinformací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Články</a:t>
            </a:r>
          </a:p>
          <a:p>
            <a:r>
              <a:rPr lang="cs-CZ" dirty="0" smtClean="0"/>
              <a:t>Obrázky</a:t>
            </a:r>
          </a:p>
          <a:p>
            <a:r>
              <a:rPr lang="cs-CZ" dirty="0" smtClean="0"/>
              <a:t>Videa</a:t>
            </a:r>
          </a:p>
          <a:p>
            <a:endParaRPr lang="cs-CZ" dirty="0"/>
          </a:p>
        </p:txBody>
      </p:sp>
      <p:sp>
        <p:nvSpPr>
          <p:cNvPr id="5" name="Zaoblený obdélník 4"/>
          <p:cNvSpPr/>
          <p:nvPr/>
        </p:nvSpPr>
        <p:spPr bwMode="auto">
          <a:xfrm>
            <a:off x="3143240" y="4714884"/>
            <a:ext cx="2428892" cy="928694"/>
          </a:xfrm>
          <a:prstGeom prst="roundRect">
            <a:avLst/>
          </a:prstGeom>
          <a:solidFill>
            <a:srgbClr val="FF0000"/>
          </a:solidFill>
          <a:ln w="9525" cap="flat" cmpd="sng" algn="ctr">
            <a:solidFill>
              <a:srgbClr val="0070C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ahoma" pitchFamily="34" charset="0"/>
              </a:rPr>
              <a:t>Kritické myšlení</a:t>
            </a:r>
          </a:p>
        </p:txBody>
      </p:sp>
      <p:sp>
        <p:nvSpPr>
          <p:cNvPr id="6" name="Zaoblený obdélník 5"/>
          <p:cNvSpPr/>
          <p:nvPr/>
        </p:nvSpPr>
        <p:spPr bwMode="auto">
          <a:xfrm>
            <a:off x="3143240" y="3571876"/>
            <a:ext cx="2428892" cy="928694"/>
          </a:xfrm>
          <a:prstGeom prst="roundRect">
            <a:avLst/>
          </a:prstGeom>
          <a:solidFill>
            <a:srgbClr val="0070C0"/>
          </a:solidFill>
          <a:ln w="9525" cap="flat" cmpd="sng" algn="ctr">
            <a:solidFill>
              <a:srgbClr val="0070C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ahoma" pitchFamily="34" charset="0"/>
              </a:rPr>
              <a:t>Ověřitelný zdroj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Via </a:t>
            </a:r>
            <a:r>
              <a:rPr lang="cs-CZ" dirty="0" err="1" smtClean="0"/>
              <a:t>Lucis</a:t>
            </a:r>
            <a:r>
              <a:rPr lang="cs-CZ" dirty="0" smtClean="0"/>
              <a:t> Praha, o.p.s.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Tel.: +420 602 270 917</a:t>
            </a:r>
          </a:p>
          <a:p>
            <a:r>
              <a:rPr lang="cs-CZ" dirty="0" smtClean="0"/>
              <a:t>Email:</a:t>
            </a:r>
          </a:p>
          <a:p>
            <a:pPr lvl="1"/>
            <a:r>
              <a:rPr lang="cs-CZ" dirty="0" err="1" smtClean="0"/>
              <a:t>info</a:t>
            </a:r>
            <a:r>
              <a:rPr lang="cs-CZ" dirty="0" smtClean="0"/>
              <a:t>@</a:t>
            </a:r>
            <a:r>
              <a:rPr lang="cs-CZ" dirty="0" err="1" smtClean="0"/>
              <a:t>internetsrozumem.cz</a:t>
            </a:r>
            <a:endParaRPr lang="cs-CZ" dirty="0" smtClean="0"/>
          </a:p>
          <a:p>
            <a:pPr lvl="1"/>
            <a:r>
              <a:rPr lang="cs-CZ" dirty="0" err="1" smtClean="0"/>
              <a:t>info</a:t>
            </a:r>
            <a:r>
              <a:rPr lang="cs-CZ" dirty="0" smtClean="0"/>
              <a:t>@</a:t>
            </a:r>
            <a:r>
              <a:rPr lang="cs-CZ" dirty="0" err="1" smtClean="0"/>
              <a:t>vialucispraha.cz</a:t>
            </a:r>
            <a:endParaRPr lang="cs-CZ" dirty="0" smtClean="0"/>
          </a:p>
          <a:p>
            <a:r>
              <a:rPr lang="cs-CZ" dirty="0" smtClean="0"/>
              <a:t>Web:</a:t>
            </a:r>
          </a:p>
          <a:p>
            <a:pPr lvl="1"/>
            <a:r>
              <a:rPr lang="cs-CZ" dirty="0" smtClean="0"/>
              <a:t>www.</a:t>
            </a:r>
            <a:r>
              <a:rPr lang="cs-CZ" dirty="0" err="1" smtClean="0"/>
              <a:t>internetsrozumem.cz</a:t>
            </a:r>
            <a:endParaRPr lang="cs-CZ" dirty="0" smtClean="0"/>
          </a:p>
          <a:p>
            <a:pPr lvl="1"/>
            <a:r>
              <a:rPr lang="cs-CZ" dirty="0" smtClean="0"/>
              <a:t>www. </a:t>
            </a:r>
            <a:r>
              <a:rPr lang="cs-CZ" dirty="0" err="1" smtClean="0"/>
              <a:t>vialucispraha.cz</a:t>
            </a:r>
            <a:endParaRPr lang="cs-CZ" dirty="0" smtClean="0"/>
          </a:p>
          <a:p>
            <a:pPr lvl="1"/>
            <a:endParaRPr lang="cs-CZ" dirty="0"/>
          </a:p>
        </p:txBody>
      </p:sp>
      <p:pic>
        <p:nvPicPr>
          <p:cNvPr id="4" name="Obrázek 3" descr="log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86578" y="5000636"/>
            <a:ext cx="1643074" cy="164307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Situace</a:t>
            </a:r>
            <a:br>
              <a:rPr lang="cs-CZ" dirty="0" smtClean="0"/>
            </a:br>
            <a:r>
              <a:rPr lang="cs-CZ" sz="1600" i="1" dirty="0" smtClean="0"/>
              <a:t>Zdroj: Výzkum agentury </a:t>
            </a:r>
            <a:r>
              <a:rPr lang="cs-CZ" sz="1600" i="1" dirty="0" err="1" smtClean="0"/>
              <a:t>Ipsos</a:t>
            </a:r>
            <a:r>
              <a:rPr lang="cs-CZ" sz="1600" i="1" smtClean="0"/>
              <a:t> (25 zemí)</a:t>
            </a:r>
            <a:endParaRPr lang="cs-CZ" sz="1600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Alespoň 1x</a:t>
            </a:r>
          </a:p>
          <a:p>
            <a:pPr lvl="1"/>
            <a:r>
              <a:rPr lang="cs-CZ" dirty="0" smtClean="0"/>
              <a:t>ČR 94%</a:t>
            </a:r>
            <a:endParaRPr lang="cs-CZ" dirty="0" smtClean="0">
              <a:sym typeface="Wingdings"/>
            </a:endParaRPr>
          </a:p>
          <a:p>
            <a:r>
              <a:rPr lang="cs-CZ" dirty="0" smtClean="0"/>
              <a:t>Opakovaně</a:t>
            </a:r>
          </a:p>
          <a:p>
            <a:pPr lvl="1"/>
            <a:r>
              <a:rPr lang="cs-CZ" dirty="0" smtClean="0"/>
              <a:t>ČR 55% </a:t>
            </a:r>
            <a:r>
              <a:rPr lang="cs-CZ" dirty="0" smtClean="0">
                <a:sym typeface="Wingdings"/>
              </a:rPr>
              <a:t></a:t>
            </a:r>
            <a:endParaRPr lang="cs-CZ" dirty="0" smtClean="0"/>
          </a:p>
          <a:p>
            <a:pPr lvl="1"/>
            <a:r>
              <a:rPr lang="cs-CZ" dirty="0" smtClean="0"/>
              <a:t>Polsko 33%</a:t>
            </a:r>
          </a:p>
          <a:p>
            <a:pPr lvl="1"/>
            <a:r>
              <a:rPr lang="cs-CZ" dirty="0" smtClean="0"/>
              <a:t>Německo 29%</a:t>
            </a:r>
            <a:endParaRPr lang="cs-CZ" dirty="0"/>
          </a:p>
        </p:txBody>
      </p:sp>
      <p:sp>
        <p:nvSpPr>
          <p:cNvPr id="4" name="Zaoblený obdélník 3"/>
          <p:cNvSpPr/>
          <p:nvPr/>
        </p:nvSpPr>
        <p:spPr bwMode="auto">
          <a:xfrm>
            <a:off x="4429124" y="3214686"/>
            <a:ext cx="2143140" cy="1285884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rPr>
              <a:t>Egypt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sz="2400" dirty="0" smtClean="0">
                <a:latin typeface="Tahoma" pitchFamily="34" charset="0"/>
              </a:rPr>
              <a:t>Nigérie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rPr>
              <a:t>Čína</a:t>
            </a:r>
          </a:p>
        </p:txBody>
      </p:sp>
      <p:sp>
        <p:nvSpPr>
          <p:cNvPr id="5" name="Zaoblený obdélník 4"/>
          <p:cNvSpPr/>
          <p:nvPr/>
        </p:nvSpPr>
        <p:spPr bwMode="auto">
          <a:xfrm>
            <a:off x="2786050" y="5500702"/>
            <a:ext cx="3571900" cy="1000132"/>
          </a:xfrm>
          <a:prstGeom prst="roundRect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8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ahoma" pitchFamily="34" charset="0"/>
              </a:rPr>
              <a:t>Česko = snadný cíl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Témata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 smtClean="0"/>
              <a:t>Bezpečnost na internetu</a:t>
            </a:r>
          </a:p>
          <a:p>
            <a:pPr lvl="0"/>
            <a:r>
              <a:rPr lang="cs-CZ" dirty="0" smtClean="0"/>
              <a:t>Jak se chovat v online světě</a:t>
            </a:r>
          </a:p>
          <a:p>
            <a:pPr lvl="0"/>
            <a:r>
              <a:rPr lang="cs-CZ" dirty="0" smtClean="0"/>
              <a:t>Kdo nás sleduje a proč</a:t>
            </a:r>
          </a:p>
          <a:p>
            <a:pPr lvl="0"/>
            <a:r>
              <a:rPr lang="cs-CZ" dirty="0" smtClean="0"/>
              <a:t>Dezinformace</a:t>
            </a:r>
          </a:p>
          <a:p>
            <a:pPr lvl="0"/>
            <a:r>
              <a:rPr lang="cs-CZ" dirty="0" smtClean="0"/>
              <a:t>Manipulační techniky</a:t>
            </a:r>
          </a:p>
          <a:p>
            <a:pPr lvl="0"/>
            <a:r>
              <a:rPr lang="cs-CZ" dirty="0" smtClean="0"/>
              <a:t>Kritické myšlení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Tok informací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 smtClean="0"/>
              <a:t>Vyhledávání na internetu</a:t>
            </a:r>
          </a:p>
          <a:p>
            <a:pPr lvl="0"/>
            <a:r>
              <a:rPr lang="cs-CZ" dirty="0" smtClean="0"/>
              <a:t>Brouzdání po stránkách</a:t>
            </a:r>
          </a:p>
          <a:p>
            <a:pPr lvl="0"/>
            <a:r>
              <a:rPr lang="cs-CZ" dirty="0" smtClean="0"/>
              <a:t>Nakupování online</a:t>
            </a:r>
          </a:p>
          <a:p>
            <a:pPr lvl="0"/>
            <a:r>
              <a:rPr lang="cs-CZ" dirty="0" smtClean="0"/>
              <a:t>Přihlašování se do e-shopů, na sociální sítě, do různých služeb</a:t>
            </a:r>
          </a:p>
          <a:p>
            <a:pPr lvl="0"/>
            <a:r>
              <a:rPr lang="cs-CZ" dirty="0" smtClean="0"/>
              <a:t>Vkládání informací na sociální média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Kdo nás sleduje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Technicky vzato: </a:t>
            </a:r>
            <a:r>
              <a:rPr lang="cs-CZ" dirty="0" smtClean="0">
                <a:solidFill>
                  <a:srgbClr val="FF0000"/>
                </a:solidFill>
              </a:rPr>
              <a:t>všichni</a:t>
            </a:r>
          </a:p>
          <a:p>
            <a:r>
              <a:rPr lang="cs-CZ" dirty="0" smtClean="0"/>
              <a:t>Každý web</a:t>
            </a:r>
          </a:p>
          <a:p>
            <a:r>
              <a:rPr lang="cs-CZ" dirty="0" smtClean="0"/>
              <a:t>Každá aplikace</a:t>
            </a:r>
            <a:endParaRPr lang="cs-CZ" dirty="0"/>
          </a:p>
        </p:txBody>
      </p:sp>
      <p:pic>
        <p:nvPicPr>
          <p:cNvPr id="6" name="Obrázek 5" descr="sledování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72198" y="3357562"/>
            <a:ext cx="1419225" cy="22193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 čemu se data využívají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 smtClean="0"/>
              <a:t>Marketing (reklama, PR)</a:t>
            </a:r>
          </a:p>
          <a:p>
            <a:pPr lvl="1"/>
            <a:r>
              <a:rPr lang="cs-CZ" sz="2000" dirty="0" smtClean="0"/>
              <a:t>Vyhledávací dotazy (vyhledávací síť)</a:t>
            </a:r>
          </a:p>
          <a:p>
            <a:pPr lvl="1"/>
            <a:r>
              <a:rPr lang="cs-CZ" sz="2000" dirty="0" smtClean="0"/>
              <a:t>Prohlížení stránek (obsahová síť, remarketing)</a:t>
            </a:r>
          </a:p>
          <a:p>
            <a:pPr lvl="1"/>
            <a:r>
              <a:rPr lang="cs-CZ" sz="2000" dirty="0" smtClean="0"/>
              <a:t>Vlastní aktivita (sociální média, diskuze, komentáře)</a:t>
            </a:r>
          </a:p>
          <a:p>
            <a:r>
              <a:rPr lang="cs-CZ" sz="2800" dirty="0" smtClean="0"/>
              <a:t>Kriminální činnost</a:t>
            </a:r>
          </a:p>
          <a:p>
            <a:pPr lvl="1"/>
            <a:r>
              <a:rPr lang="cs-CZ" sz="2000" dirty="0" smtClean="0"/>
              <a:t>krádeže identit, přístupových údajů</a:t>
            </a:r>
          </a:p>
          <a:p>
            <a:pPr lvl="1"/>
            <a:r>
              <a:rPr lang="cs-CZ" sz="2000" dirty="0" smtClean="0"/>
              <a:t>poškozování zařízení</a:t>
            </a:r>
          </a:p>
          <a:p>
            <a:r>
              <a:rPr lang="cs-CZ" sz="2800" dirty="0" smtClean="0"/>
              <a:t>Změny chování</a:t>
            </a:r>
          </a:p>
          <a:p>
            <a:pPr lvl="1"/>
            <a:r>
              <a:rPr lang="cs-CZ" sz="2000" dirty="0" smtClean="0"/>
              <a:t>ovlivňování myšlení</a:t>
            </a:r>
          </a:p>
          <a:p>
            <a:pPr lvl="1"/>
            <a:r>
              <a:rPr lang="cs-CZ" sz="2000" dirty="0" smtClean="0"/>
              <a:t>manipulace s veřejným míněním</a:t>
            </a:r>
          </a:p>
        </p:txBody>
      </p:sp>
      <p:sp>
        <p:nvSpPr>
          <p:cNvPr id="4" name="Zaoblený obdélník 3"/>
          <p:cNvSpPr/>
          <p:nvPr/>
        </p:nvSpPr>
        <p:spPr bwMode="auto">
          <a:xfrm>
            <a:off x="6357950" y="4714884"/>
            <a:ext cx="2428892" cy="1000132"/>
          </a:xfrm>
          <a:prstGeom prst="roundRect">
            <a:avLst/>
          </a:prstGeom>
          <a:solidFill>
            <a:schemeClr val="bg2">
              <a:lumMod val="10000"/>
              <a:lumOff val="90000"/>
            </a:schemeClr>
          </a:solidFill>
          <a:ln w="9525" cap="flat" cmpd="sng" algn="ctr">
            <a:solidFill>
              <a:schemeClr val="bg2">
                <a:lumMod val="50000"/>
                <a:lumOff val="50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ahoma" pitchFamily="34" charset="0"/>
              </a:rPr>
              <a:t>Koukolík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sz="2400" dirty="0" err="1" smtClean="0">
                <a:solidFill>
                  <a:srgbClr val="002060"/>
                </a:solidFill>
                <a:latin typeface="Tahoma" pitchFamily="34" charset="0"/>
              </a:rPr>
              <a:t>Kahneman</a:t>
            </a:r>
            <a:endParaRPr kumimoji="0" lang="cs-CZ" sz="2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Dezinformace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dirty="0" smtClean="0"/>
              <a:t>Dezinformace je lživá, klamná, falešná informace, která má za cíl ovlivnit úsudek a názor jedince, více osob či celé společnosti tak, aby vyvolala zdání důvěryhodnosti a pravdivosti.</a:t>
            </a:r>
            <a:endParaRPr lang="cs-CZ" dirty="0" smtClean="0"/>
          </a:p>
          <a:p>
            <a:r>
              <a:rPr lang="cs-CZ" sz="2000" i="1" dirty="0" smtClean="0"/>
              <a:t>Zdroj: Wikipedie</a:t>
            </a:r>
            <a:endParaRPr lang="cs-CZ" sz="20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Pohled </a:t>
            </a:r>
            <a:r>
              <a:rPr lang="cs-CZ" smtClean="0"/>
              <a:t>na dějiny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Poprava 27 českých pánů</a:t>
            </a:r>
          </a:p>
          <a:p>
            <a:pPr lvl="1"/>
            <a:r>
              <a:rPr lang="cs-CZ" dirty="0" smtClean="0"/>
              <a:t>3 panského původu</a:t>
            </a:r>
          </a:p>
          <a:p>
            <a:pPr lvl="1"/>
            <a:r>
              <a:rPr lang="cs-CZ" dirty="0" smtClean="0"/>
              <a:t>20 Čechů, 5 Němců, 1 Uher a 1 Slezan</a:t>
            </a:r>
          </a:p>
          <a:p>
            <a:r>
              <a:rPr lang="cs-CZ" dirty="0" smtClean="0"/>
              <a:t>Karel IV.</a:t>
            </a:r>
          </a:p>
          <a:p>
            <a:pPr lvl="1"/>
            <a:r>
              <a:rPr lang="cs-CZ" dirty="0" smtClean="0"/>
              <a:t>Největší Čech</a:t>
            </a:r>
          </a:p>
          <a:p>
            <a:pPr lvl="1"/>
            <a:r>
              <a:rPr lang="cs-CZ" dirty="0" smtClean="0"/>
              <a:t>Největší Němec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Princip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100x </a:t>
            </a:r>
            <a:r>
              <a:rPr lang="cs-CZ" strike="sngStrike" dirty="0" smtClean="0"/>
              <a:t>opakovaná</a:t>
            </a:r>
            <a:r>
              <a:rPr lang="cs-CZ" dirty="0" smtClean="0"/>
              <a:t> </a:t>
            </a:r>
            <a:r>
              <a:rPr lang="cs-CZ" dirty="0" smtClean="0">
                <a:solidFill>
                  <a:srgbClr val="FF0000"/>
                </a:solidFill>
              </a:rPr>
              <a:t>sdílená</a:t>
            </a:r>
            <a:r>
              <a:rPr lang="cs-CZ" dirty="0" smtClean="0"/>
              <a:t> lež se stává pravdou</a:t>
            </a:r>
          </a:p>
          <a:p>
            <a:r>
              <a:rPr lang="cs-CZ" dirty="0" smtClean="0"/>
              <a:t>Lidé věří tomu, čemu věřit chtějí</a:t>
            </a:r>
          </a:p>
          <a:p>
            <a:r>
              <a:rPr lang="cs-CZ" dirty="0" smtClean="0"/>
              <a:t>Bubliny, emoce, aktivita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Směsi">
  <a:themeElements>
    <a:clrScheme name="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Směsi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Marco_seminar_internet_marketing</Template>
  <TotalTime>776</TotalTime>
  <Words>268</Words>
  <Application>Microsoft Office PowerPoint</Application>
  <PresentationFormat>Předvádění na obrazovce (4:3)</PresentationFormat>
  <Paragraphs>73</Paragraphs>
  <Slides>11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Směsi</vt:lpstr>
      <vt:lpstr>Internet s rozumem Vzdělávání pedagogů v kyberbezpečnosti</vt:lpstr>
      <vt:lpstr>Situace Zdroj: Výzkum agentury Ipsos (25 zemí)</vt:lpstr>
      <vt:lpstr>Témata</vt:lpstr>
      <vt:lpstr>Tok informací</vt:lpstr>
      <vt:lpstr>Kdo nás sleduje</vt:lpstr>
      <vt:lpstr>K čemu se data využívají</vt:lpstr>
      <vt:lpstr>Dezinformace</vt:lpstr>
      <vt:lpstr>Pohled na dějiny</vt:lpstr>
      <vt:lpstr>Princip</vt:lpstr>
      <vt:lpstr>Podoba dezinformací</vt:lpstr>
      <vt:lpstr>Via Lucis Praha, o.p.s.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Internet s rozumem</dc:title>
  <dc:creator>Viktor</dc:creator>
  <cp:lastModifiedBy>Viktor</cp:lastModifiedBy>
  <cp:revision>135</cp:revision>
  <dcterms:created xsi:type="dcterms:W3CDTF">2019-08-12T11:58:20Z</dcterms:created>
  <dcterms:modified xsi:type="dcterms:W3CDTF">2022-04-18T10:52:30Z</dcterms:modified>
</cp:coreProperties>
</file>